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3" y="4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30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3F9A">
              <a:alpha val="60000"/>
            </a:srgbClr>
          </a:solidFill>
          <a:ln w="12700">
            <a:solidFill>
              <a:srgbClr val="003F9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9AB00"/>
          </a:solidFill>
          <a:ln w="12700">
            <a:solidFill>
              <a:srgbClr val="F9AB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502920"/>
            <a:ext cx="1920240" cy="347472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  <a:effectLst>
            <a:outerShdw blurRad="1270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502920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</a:rPr>
              <a:t>MODULE 4 OF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11480" y="9601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9AB00"/>
                </a:solidFill>
              </a:rPr>
              <a:t>Female Mechanic Incubator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280160"/>
            <a:ext cx="7772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Skills in Practice,
Policy &amp; Final Assessment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411480" y="3017520"/>
            <a:ext cx="3200400" cy="32004"/>
          </a:xfrm>
          <a:prstGeom prst="rect">
            <a:avLst/>
          </a:prstGeom>
          <a:solidFill>
            <a:srgbClr val="F9AB00"/>
          </a:solidFill>
          <a:ln w="12700">
            <a:solidFill>
              <a:srgbClr val="F9AB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315468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B8C8E8"/>
                </a:solidFill>
              </a:rPr>
              <a:t>The final module — from hands-on skills recap to launching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B8C8E8"/>
                </a:solidFill>
              </a:rPr>
              <a:t>your own auto care business and earning your certificate.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4114800"/>
            <a:ext cx="411480" cy="41148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60120" y="413308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899BB"/>
                </a:solidFill>
              </a:rPr>
              <a:t>EAW · DBTWTEi, Incorporated Trustees, Nigeria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583680" y="-731520"/>
            <a:ext cx="4114800" cy="4114800"/>
          </a:xfrm>
          <a:prstGeom prst="ellipse">
            <a:avLst/>
          </a:prstGeom>
          <a:solidFill>
            <a:srgbClr val="0056D2">
              <a:alpha val="15000"/>
            </a:srgbClr>
          </a:solidFill>
          <a:ln w="12700">
            <a:solidFill>
              <a:srgbClr val="0056D2">
                <a:alpha val="3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132320" y="182880"/>
            <a:ext cx="2560320" cy="2560320"/>
          </a:xfrm>
          <a:prstGeom prst="ellipse">
            <a:avLst/>
          </a:prstGeom>
          <a:solidFill>
            <a:srgbClr val="F9AB00">
              <a:alpha val="12000"/>
            </a:srgbClr>
          </a:solidFill>
          <a:ln w="12700">
            <a:solidFill>
              <a:srgbClr val="F9AB00">
                <a:alpha val="22000"/>
              </a:srgbClr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6858000" y="12801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4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234440"/>
            <a:ext cx="9144000" cy="50292"/>
          </a:xfrm>
          <a:prstGeom prst="rect">
            <a:avLst/>
          </a:prstGeom>
          <a:solidFill>
            <a:srgbClr val="F9AB00"/>
          </a:solidFill>
          <a:ln w="12700">
            <a:solidFill>
              <a:srgbClr val="F9AB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7315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9AB00"/>
                </a:solidFill>
              </a:rPr>
              <a:t>MODULE 4 OVERVIEW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3474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You'll Cover in This Module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365760" y="14630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463040"/>
            <a:ext cx="73152" cy="132588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91640"/>
            <a:ext cx="384048" cy="3840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5910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Practical Skills Recap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78992" y="19933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Hands-on review of oil, tyres, brakes &amp; safety checks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46120" y="14630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46120" y="1463040"/>
            <a:ext cx="73152" cy="1325880"/>
          </a:xfrm>
          <a:prstGeom prst="rect">
            <a:avLst/>
          </a:prstGeom>
          <a:solidFill>
            <a:srgbClr val="E67E00"/>
          </a:solidFill>
          <a:ln w="12700">
            <a:solidFill>
              <a:srgbClr val="E67E00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691640"/>
            <a:ext cx="384048" cy="38404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959352" y="15910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Policy &amp; Advocacy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959352" y="19933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How to champion funding for women in trades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126480" y="14630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126480" y="1463040"/>
            <a:ext cx="73152" cy="1325880"/>
          </a:xfrm>
          <a:prstGeom prst="rect">
            <a:avLst/>
          </a:prstGeom>
          <a:solidFill>
            <a:srgbClr val="0D9966"/>
          </a:solidFill>
          <a:ln w="12700">
            <a:solidFill>
              <a:srgbClr val="0D99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1691640"/>
            <a:ext cx="384048" cy="38404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839712" y="15910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Your Business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839712" y="19933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Registration, pricing, tools &amp; getting your first client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365760" y="30632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365760" y="3063240"/>
            <a:ext cx="73152" cy="1325880"/>
          </a:xfrm>
          <a:prstGeom prst="rect">
            <a:avLst/>
          </a:prstGeom>
          <a:solidFill>
            <a:srgbClr val="003F9A"/>
          </a:solidFill>
          <a:ln w="12700">
            <a:solidFill>
              <a:srgbClr val="003F9A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91840"/>
            <a:ext cx="384048" cy="38404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078992" y="31912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EAW Network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1078992" y="35935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Connecting with mentors &amp; the EAW community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3246120" y="30632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3246120" y="3063240"/>
            <a:ext cx="73152" cy="1325880"/>
          </a:xfrm>
          <a:prstGeom prst="rect">
            <a:avLst/>
          </a:prstGeom>
          <a:solidFill>
            <a:srgbClr val="5F6368"/>
          </a:solidFill>
          <a:ln w="12700">
            <a:solidFill>
              <a:srgbClr val="5F6368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3291840"/>
            <a:ext cx="384048" cy="38404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3959352" y="31912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Final Assessment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3959352" y="35935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10-question quiz — score 70%+ to proceed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6126480" y="3063240"/>
            <a:ext cx="2560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126480" y="3063240"/>
            <a:ext cx="73152" cy="1325880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60" y="3291840"/>
            <a:ext cx="384048" cy="384048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839712" y="3191256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Certificate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6839712" y="359359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F6368"/>
                </a:solidFill>
              </a:rPr>
              <a:t>Your official EAW Certificate of Completion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03F9A"/>
          </a:solidFill>
          <a:ln w="12700">
            <a:solidFill>
              <a:srgbClr val="003F9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663440"/>
            <a:ext cx="3200400" cy="48006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822960" y="457200"/>
            <a:ext cx="1554480" cy="1554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320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🔧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201168" y="2103120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Hands-On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Skills Recap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01168" y="34290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100" dirty="0">
                <a:solidFill>
                  <a:srgbClr val="F9AB00"/>
                </a:solidFill>
              </a:rPr>
              <a:t>Module 4 · Section 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37160" y="4663440"/>
            <a:ext cx="2926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D8F0"/>
                </a:solidFill>
              </a:rPr>
              <a:t>Review &amp; master every skill before assessment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474720" y="274320"/>
            <a:ext cx="5303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Skills Checklist — Can You Do All 5?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3429000" y="914400"/>
            <a:ext cx="5349240" cy="694944"/>
          </a:xfrm>
          <a:prstGeom prst="rect">
            <a:avLst/>
          </a:prstGeom>
          <a:solidFill>
            <a:srgbClr val="F5F8FF"/>
          </a:solidFill>
          <a:ln w="12700">
            <a:solidFill>
              <a:srgbClr val="E8EDF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520440" y="1024128"/>
            <a:ext cx="457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🛢️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069080" y="98755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Engine Oil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069080" y="12618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368"/>
                </a:solidFill>
              </a:rPr>
              <a:t>Check level, top-up using correct grade, recognise colour changes</a:t>
            </a:r>
            <a:endParaRPr lang="en-US" sz="11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097280"/>
            <a:ext cx="320040" cy="32004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3429000" y="1719072"/>
            <a:ext cx="534924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520440" y="1828800"/>
            <a:ext cx="457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💧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4069080" y="179222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Coolant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4069080" y="206654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368"/>
                </a:solidFill>
              </a:rPr>
              <a:t>Cold-check only, correct levels, identify leaks under bonnet</a:t>
            </a:r>
            <a:endParaRPr lang="en-US" sz="11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901952"/>
            <a:ext cx="320040" cy="32004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3429000" y="2523744"/>
            <a:ext cx="5349240" cy="694944"/>
          </a:xfrm>
          <a:prstGeom prst="rect">
            <a:avLst/>
          </a:prstGeom>
          <a:solidFill>
            <a:srgbClr val="F5F8FF"/>
          </a:solidFill>
          <a:ln w="12700">
            <a:solidFill>
              <a:srgbClr val="E8EDF5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3520440" y="2633472"/>
            <a:ext cx="457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🔄</a:t>
            </a:r>
            <a:endParaRPr lang="en-US" sz="2200" dirty="0"/>
          </a:p>
        </p:txBody>
      </p:sp>
      <p:sp>
        <p:nvSpPr>
          <p:cNvPr id="22" name="Text 17"/>
          <p:cNvSpPr/>
          <p:nvPr/>
        </p:nvSpPr>
        <p:spPr>
          <a:xfrm>
            <a:off x="4069080" y="25968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Tyres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4069080" y="28712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368"/>
                </a:solidFill>
              </a:rPr>
              <a:t>Correct PSI, tread depth minimum, visual wear-pattern checks</a:t>
            </a:r>
            <a:endParaRPr lang="en-US" sz="1100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2706624"/>
            <a:ext cx="320040" cy="32004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3429000" y="3328416"/>
            <a:ext cx="534924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3520440" y="3438144"/>
            <a:ext cx="457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🛑</a:t>
            </a:r>
            <a:endParaRPr lang="en-US" sz="2200" dirty="0"/>
          </a:p>
        </p:txBody>
      </p:sp>
      <p:sp>
        <p:nvSpPr>
          <p:cNvPr id="27" name="Text 21"/>
          <p:cNvSpPr/>
          <p:nvPr/>
        </p:nvSpPr>
        <p:spPr>
          <a:xfrm>
            <a:off x="4069080" y="340156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Brakes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4069080" y="36758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368"/>
                </a:solidFill>
              </a:rPr>
              <a:t>Listen for grinding, feel for pull, check pad thickness indicator</a:t>
            </a:r>
            <a:endParaRPr lang="en-US" sz="1100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3511296"/>
            <a:ext cx="320040" cy="320040"/>
          </a:xfrm>
          <a:prstGeom prst="rect">
            <a:avLst/>
          </a:prstGeom>
        </p:spPr>
      </p:pic>
      <p:sp>
        <p:nvSpPr>
          <p:cNvPr id="30" name="Shape 23"/>
          <p:cNvSpPr/>
          <p:nvPr/>
        </p:nvSpPr>
        <p:spPr>
          <a:xfrm>
            <a:off x="3429000" y="4133088"/>
            <a:ext cx="5349240" cy="694944"/>
          </a:xfrm>
          <a:prstGeom prst="rect">
            <a:avLst/>
          </a:prstGeom>
          <a:solidFill>
            <a:srgbClr val="F5F8FF"/>
          </a:solidFill>
          <a:ln w="12700">
            <a:solidFill>
              <a:srgbClr val="E8EDF5"/>
            </a:solidFill>
            <a:prstDash val="solid"/>
          </a:ln>
        </p:spPr>
      </p:sp>
      <p:sp>
        <p:nvSpPr>
          <p:cNvPr id="31" name="Text 24"/>
          <p:cNvSpPr/>
          <p:nvPr/>
        </p:nvSpPr>
        <p:spPr>
          <a:xfrm>
            <a:off x="3520440" y="4242816"/>
            <a:ext cx="4572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🔦</a:t>
            </a:r>
            <a:endParaRPr lang="en-US" sz="2200" dirty="0"/>
          </a:p>
        </p:txBody>
      </p:sp>
      <p:sp>
        <p:nvSpPr>
          <p:cNvPr id="32" name="Text 25"/>
          <p:cNvSpPr/>
          <p:nvPr/>
        </p:nvSpPr>
        <p:spPr>
          <a:xfrm>
            <a:off x="4069080" y="420624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Lights &amp; Signals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4069080" y="44805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368"/>
                </a:solidFill>
              </a:rPr>
              <a:t>Replace bulbs safely, check indicators, hazard lamps</a:t>
            </a:r>
            <a:endParaRPr lang="en-US" sz="1100" dirty="0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431596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F9AB00"/>
          </a:solidFill>
          <a:ln w="12700">
            <a:solidFill>
              <a:srgbClr val="F9AB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143000"/>
            <a:ext cx="9144000" cy="54864"/>
          </a:xfrm>
          <a:prstGeom prst="rect">
            <a:avLst/>
          </a:prstGeom>
          <a:solidFill>
            <a:srgbClr val="003F9A"/>
          </a:solidFill>
          <a:ln w="12700">
            <a:solidFill>
              <a:srgbClr val="003F9A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82880"/>
            <a:ext cx="749808" cy="7498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0160" y="137160"/>
            <a:ext cx="6858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Policy &amp; Funding Advocacy for Women in Trades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320040" y="1371600"/>
            <a:ext cx="4114800" cy="3383280"/>
          </a:xfrm>
          <a:prstGeom prst="rect">
            <a:avLst/>
          </a:prstGeom>
          <a:solidFill>
            <a:srgbClr val="FFF5F3"/>
          </a:solidFill>
          <a:ln w="12700">
            <a:solidFill>
              <a:srgbClr val="E0E4EB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320040" y="1371600"/>
            <a:ext cx="4114800" cy="438912"/>
          </a:xfrm>
          <a:prstGeom prst="rect">
            <a:avLst/>
          </a:prstGeom>
          <a:solidFill>
            <a:srgbClr val="C23B22"/>
          </a:solidFill>
          <a:ln w="12700">
            <a:solidFill>
              <a:srgbClr val="C23B2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37160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The Problem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84632" y="1901952"/>
            <a:ext cx="3749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Only 3% of certified mechanics in Nigeria are women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Limited access to LAPO, BOI, and NIRSAL trade loans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NADDC apprenticeship schemes rarely reach women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Vocational school enrollment for women in mechanics: &lt; 8%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54880" y="1371600"/>
            <a:ext cx="4114800" cy="3383280"/>
          </a:xfrm>
          <a:prstGeom prst="rect">
            <a:avLst/>
          </a:prstGeom>
          <a:solidFill>
            <a:srgbClr val="F0FAF5"/>
          </a:solidFill>
          <a:ln w="12700">
            <a:solidFill>
              <a:srgbClr val="E0E4EB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371600"/>
            <a:ext cx="4114800" cy="438912"/>
          </a:xfrm>
          <a:prstGeom prst="rect">
            <a:avLst/>
          </a:prstGeom>
          <a:solidFill>
            <a:srgbClr val="0D9966"/>
          </a:solidFill>
          <a:ln w="12700">
            <a:solidFill>
              <a:srgbClr val="0D996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92040" y="137160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What You Can Do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19472" y="1901952"/>
            <a:ext cx="3749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Join the EAW advocacy letter campaign to state governments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Apply for GEEP MarketMoney / TraderMoni schemes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Document your training — credentials open funding doors</a:t>
            </a:r>
            <a:endParaRPr lang="en-US" sz="1200" dirty="0"/>
          </a:p>
          <a:p>
            <a:pPr marL="342900" indent="-342900">
              <a:lnSpc>
                <a:spcPct val="135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D1B2A"/>
                </a:solidFill>
              </a:rPr>
              <a:t>Connect with NEPAD WEF women trade networks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4320" y="4800600"/>
            <a:ext cx="859536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9AB00"/>
                </a:solidFill>
              </a:rPr>
              <a:t>💡  EAW Tip: Your EAW certificate is your credential. Every time you share your story, you become an advocate for the next woman.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4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F9AB00"/>
                </a:solidFill>
              </a:rPr>
              <a:t>MODULE 4 · SECTION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640080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Start Your Own Auto Care Business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554480"/>
            <a:ext cx="19659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554480"/>
            <a:ext cx="1965960" cy="59436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1572768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97280" y="1581912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</a:rPr>
              <a:t>Get Certified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29768" y="2267712"/>
            <a:ext cx="17556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0D1B2A"/>
                </a:solidFill>
              </a:rPr>
              <a:t>EAW Certificate + DT Autocafe training gives you credibility</a:t>
            </a:r>
            <a:endParaRPr lang="en-US" sz="11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432" y="2651760"/>
            <a:ext cx="256032" cy="25603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2468880" y="1554480"/>
            <a:ext cx="19659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2468880" y="1554480"/>
            <a:ext cx="1965960" cy="594360"/>
          </a:xfrm>
          <a:prstGeom prst="rect">
            <a:avLst/>
          </a:prstGeom>
          <a:solidFill>
            <a:srgbClr val="003F9A"/>
          </a:solidFill>
          <a:ln w="12700">
            <a:solidFill>
              <a:srgbClr val="003F9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560320" y="1572768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3246120" y="1581912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</a:rPr>
              <a:t>Register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2578608" y="2267712"/>
            <a:ext cx="17556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0D1B2A"/>
                </a:solidFill>
              </a:rPr>
              <a:t>CAC sole proprietor registration ~₦10k–₦25k. NADDC trade cert optional</a:t>
            </a:r>
            <a:endParaRPr lang="en-US" sz="11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272" y="2651760"/>
            <a:ext cx="256032" cy="25603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617720" y="1554480"/>
            <a:ext cx="19659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617720" y="1554480"/>
            <a:ext cx="1965960" cy="594360"/>
          </a:xfrm>
          <a:prstGeom prst="rect">
            <a:avLst/>
          </a:prstGeom>
          <a:solidFill>
            <a:srgbClr val="0D9966"/>
          </a:solidFill>
          <a:ln w="12700">
            <a:solidFill>
              <a:srgbClr val="0D9966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09160" y="1572768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800" dirty="0"/>
          </a:p>
        </p:txBody>
      </p:sp>
      <p:sp>
        <p:nvSpPr>
          <p:cNvPr id="20" name="Text 16"/>
          <p:cNvSpPr/>
          <p:nvPr/>
        </p:nvSpPr>
        <p:spPr>
          <a:xfrm>
            <a:off x="5394960" y="1581912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</a:rPr>
              <a:t>Start Small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4727448" y="2267712"/>
            <a:ext cx="17556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0D1B2A"/>
                </a:solidFill>
              </a:rPr>
              <a:t>Home-visit service or rented bay. Keep overheads low in Year 1</a:t>
            </a:r>
            <a:endParaRPr lang="en-US" sz="115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112" y="2651760"/>
            <a:ext cx="256032" cy="256032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6766560" y="1554480"/>
            <a:ext cx="19659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766560" y="1554480"/>
            <a:ext cx="1965960" cy="594360"/>
          </a:xfrm>
          <a:prstGeom prst="rect">
            <a:avLst/>
          </a:prstGeom>
          <a:solidFill>
            <a:srgbClr val="E67E00"/>
          </a:solidFill>
          <a:ln w="12700">
            <a:solidFill>
              <a:srgbClr val="E67E00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858000" y="1572768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800" dirty="0"/>
          </a:p>
        </p:txBody>
      </p:sp>
      <p:sp>
        <p:nvSpPr>
          <p:cNvPr id="26" name="Text 21"/>
          <p:cNvSpPr/>
          <p:nvPr/>
        </p:nvSpPr>
        <p:spPr>
          <a:xfrm>
            <a:off x="7543800" y="1581912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</a:rPr>
              <a:t>Market on WhatsApp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6876288" y="2267712"/>
            <a:ext cx="17556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0D1B2A"/>
                </a:solidFill>
              </a:rPr>
              <a:t>Free first oil-check → referrals → repeat clients → grow revenue</a:t>
            </a:r>
            <a:endParaRPr lang="en-US" sz="1150" dirty="0"/>
          </a:p>
        </p:txBody>
      </p:sp>
      <p:sp>
        <p:nvSpPr>
          <p:cNvPr id="28" name="Shape 23"/>
          <p:cNvSpPr/>
          <p:nvPr/>
        </p:nvSpPr>
        <p:spPr>
          <a:xfrm>
            <a:off x="320040" y="4279392"/>
            <a:ext cx="8503920" cy="658368"/>
          </a:xfrm>
          <a:prstGeom prst="rect">
            <a:avLst/>
          </a:prstGeom>
          <a:solidFill>
            <a:srgbClr val="EBF3FF"/>
          </a:solidFill>
          <a:ln w="12700">
            <a:solidFill>
              <a:srgbClr val="C8DCFC"/>
            </a:solidFill>
            <a:prstDash val="solid"/>
          </a:ln>
        </p:spPr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4389120"/>
            <a:ext cx="347472" cy="347472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14400" y="429768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D1B2A"/>
                </a:solidFill>
              </a:rPr>
              <a:t>Real Story:  Florence started with a WhatsApp group of 12 neighbours. Within 3 months she had 40 paying clients and hired her first assistant. Your network is your net worth.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389120"/>
            <a:ext cx="3840480" cy="75438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731520" y="320040"/>
            <a:ext cx="2377440" cy="2377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2880" y="2788920"/>
            <a:ext cx="3474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Your Network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EAW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82880" y="411480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100" dirty="0">
                <a:solidFill>
                  <a:srgbClr val="F9AB00"/>
                </a:solidFill>
              </a:rPr>
              <a:t>Module 4 · Section 4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91440" y="44074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DD0F0"/>
                </a:solidFill>
              </a:rPr>
              <a:t>Your EAW community is your business family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114800" y="256032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Network Resources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4069080" y="914400"/>
            <a:ext cx="4709160" cy="877824"/>
          </a:xfrm>
          <a:prstGeom prst="rect">
            <a:avLst/>
          </a:prstGeom>
          <a:solidFill>
            <a:srgbClr val="F8FAFE"/>
          </a:solidFill>
          <a:ln w="12700">
            <a:solidFill>
              <a:srgbClr val="E0E8F8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1143000"/>
            <a:ext cx="384048" cy="38404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700016" y="1097280"/>
            <a:ext cx="32004" cy="502920"/>
          </a:xfrm>
          <a:prstGeom prst="rect">
            <a:avLst/>
          </a:prstGeom>
          <a:solidFill>
            <a:srgbClr val="0056D2"/>
          </a:solidFill>
          <a:ln w="12700">
            <a:solidFill>
              <a:srgbClr val="0056D2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800600" y="10058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</a:rPr>
              <a:t>EAW WhatsApp Community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800600" y="1335024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368"/>
                </a:solidFill>
              </a:rPr>
              <a:t>Direct access to Prof. Ogechi, fellow graduates, mentors, and job leads — all in one place.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069080" y="1938528"/>
            <a:ext cx="4709160" cy="877824"/>
          </a:xfrm>
          <a:prstGeom prst="rect">
            <a:avLst/>
          </a:prstGeom>
          <a:solidFill>
            <a:srgbClr val="F8FAFE"/>
          </a:solidFill>
          <a:ln w="12700">
            <a:solidFill>
              <a:srgbClr val="E0E8F8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240" y="2167128"/>
            <a:ext cx="384048" cy="38404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4700016" y="2121408"/>
            <a:ext cx="32004" cy="502920"/>
          </a:xfrm>
          <a:prstGeom prst="rect">
            <a:avLst/>
          </a:prstGeom>
          <a:solidFill>
            <a:srgbClr val="0D9966"/>
          </a:solidFill>
          <a:ln w="12700">
            <a:solidFill>
              <a:srgbClr val="0D9966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4800600" y="2029968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</a:rPr>
              <a:t>DT Autocafe Mentorship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4800600" y="235915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368"/>
                </a:solidFill>
              </a:rPr>
              <a:t>Ongoing support from Lagos's leading auto centre. Workshop visits, practical Q&amp;A, and referrals.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069080" y="2962656"/>
            <a:ext cx="4709160" cy="877824"/>
          </a:xfrm>
          <a:prstGeom prst="rect">
            <a:avLst/>
          </a:prstGeom>
          <a:solidFill>
            <a:srgbClr val="F8FAFE"/>
          </a:solidFill>
          <a:ln w="12700">
            <a:solidFill>
              <a:srgbClr val="E0E8F8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6240" y="3191256"/>
            <a:ext cx="384048" cy="384048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4700016" y="3145536"/>
            <a:ext cx="32004" cy="502920"/>
          </a:xfrm>
          <a:prstGeom prst="rect">
            <a:avLst/>
          </a:prstGeom>
          <a:solidFill>
            <a:srgbClr val="E67E00"/>
          </a:solidFill>
          <a:ln w="12700">
            <a:solidFill>
              <a:srgbClr val="E67E0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4800600" y="3054096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</a:rPr>
              <a:t>Business Growth Webinars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4800600" y="3383280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368"/>
                </a:solidFill>
              </a:rPr>
              <a:t>Monthly EAW Zoom sessions on pricing, client retention, financial management, and scaling up.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069080" y="3986784"/>
            <a:ext cx="4709160" cy="877824"/>
          </a:xfrm>
          <a:prstGeom prst="rect">
            <a:avLst/>
          </a:prstGeom>
          <a:solidFill>
            <a:srgbClr val="F8FAFE"/>
          </a:solidFill>
          <a:ln w="12700">
            <a:solidFill>
              <a:srgbClr val="E0E8F8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6240" y="4215384"/>
            <a:ext cx="384048" cy="38404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4700016" y="4169664"/>
            <a:ext cx="32004" cy="502920"/>
          </a:xfrm>
          <a:prstGeom prst="rect">
            <a:avLst/>
          </a:prstGeom>
          <a:solidFill>
            <a:srgbClr val="9333EA"/>
          </a:solidFill>
          <a:ln w="12700">
            <a:solidFill>
              <a:srgbClr val="9333EA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4800600" y="4078224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</a:rPr>
              <a:t>Graduates Alumni Network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4800600" y="4407408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368"/>
                </a:solidFill>
              </a:rPr>
              <a:t>Connect with over 200 female mechanics, bakers, and entrepreneurs across Nigeria and beyond.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914400"/>
            <a:ext cx="5029200" cy="5029200"/>
          </a:xfrm>
          <a:prstGeom prst="ellipse">
            <a:avLst/>
          </a:prstGeom>
          <a:solidFill>
            <a:srgbClr val="0056D2">
              <a:alpha val="12000"/>
            </a:srgbClr>
          </a:solidFill>
          <a:ln w="12700">
            <a:solidFill>
              <a:srgbClr val="0056D2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2286000"/>
            <a:ext cx="3200400" cy="3200400"/>
          </a:xfrm>
          <a:prstGeom prst="ellipse">
            <a:avLst/>
          </a:prstGeom>
          <a:solidFill>
            <a:srgbClr val="F9AB00">
              <a:alpha val="10000"/>
            </a:srgbClr>
          </a:solidFill>
          <a:ln w="12700">
            <a:solidFill>
              <a:srgbClr val="F9AB00">
                <a:alpha val="1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9AB00"/>
          </a:solidFill>
          <a:ln w="12700">
            <a:solidFill>
              <a:srgbClr val="F9AB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657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dirty="0">
                <a:solidFill>
                  <a:srgbClr val="000000"/>
                </a:solidFill>
              </a:rPr>
              <a:t>📝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457200" y="22860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9AB00"/>
                </a:solidFill>
              </a:rPr>
              <a:t>FINAL ASSESSMENT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64008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Expect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1828800" cy="1371600"/>
          </a:xfrm>
          <a:prstGeom prst="rect">
            <a:avLst/>
          </a:prstGeom>
          <a:solidFill>
            <a:srgbClr val="0056D2">
              <a:alpha val="20000"/>
            </a:srgbClr>
          </a:solidFill>
          <a:ln w="12700">
            <a:solidFill>
              <a:srgbClr val="0056D2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810512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🔟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57200" y="23957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BB4E0"/>
                </a:solidFill>
              </a:rPr>
              <a:t>Questions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468880" y="1737360"/>
            <a:ext cx="1828800" cy="1371600"/>
          </a:xfrm>
          <a:prstGeom prst="rect">
            <a:avLst/>
          </a:prstGeom>
          <a:solidFill>
            <a:srgbClr val="0056D2">
              <a:alpha val="20000"/>
            </a:srgbClr>
          </a:solidFill>
          <a:ln w="12700">
            <a:solidFill>
              <a:srgbClr val="0056D2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68880" y="1810512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</a:rPr>
              <a:t>⏱</a:t>
            </a:r>
          </a:p>
        </p:txBody>
      </p:sp>
      <p:sp>
        <p:nvSpPr>
          <p:cNvPr id="14" name="Text 12"/>
          <p:cNvSpPr/>
          <p:nvPr/>
        </p:nvSpPr>
        <p:spPr>
          <a:xfrm>
            <a:off x="2468880" y="23957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~10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468880" y="2834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BB4E0"/>
                </a:solidFill>
              </a:rPr>
              <a:t>Minutes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480560" y="1737360"/>
            <a:ext cx="1828800" cy="1371600"/>
          </a:xfrm>
          <a:prstGeom prst="rect">
            <a:avLst/>
          </a:prstGeom>
          <a:solidFill>
            <a:srgbClr val="0056D2">
              <a:alpha val="20000"/>
            </a:srgbClr>
          </a:solidFill>
          <a:ln w="12700">
            <a:solidFill>
              <a:srgbClr val="0056D2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0560" y="1810512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🎯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480560" y="23957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480560" y="2834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BB4E0"/>
                </a:solidFill>
              </a:rPr>
              <a:t>Pass Mark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92240" y="1737360"/>
            <a:ext cx="1828800" cy="1371600"/>
          </a:xfrm>
          <a:prstGeom prst="rect">
            <a:avLst/>
          </a:prstGeom>
          <a:solidFill>
            <a:srgbClr val="0056D2">
              <a:alpha val="20000"/>
            </a:srgbClr>
          </a:solidFill>
          <a:ln w="12700">
            <a:solidFill>
              <a:srgbClr val="0056D2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92240" y="1810512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</a:rPr>
              <a:t>♾</a:t>
            </a:r>
          </a:p>
        </p:txBody>
      </p:sp>
      <p:sp>
        <p:nvSpPr>
          <p:cNvPr id="22" name="Text 20"/>
          <p:cNvSpPr/>
          <p:nvPr/>
        </p:nvSpPr>
        <p:spPr>
          <a:xfrm>
            <a:off x="6492240" y="23957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∞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492240" y="2834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BB4E0"/>
                </a:solidFill>
              </a:rPr>
              <a:t>Retakes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3246120"/>
            <a:ext cx="77724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40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C8DCEE"/>
                </a:solidFill>
              </a:rPr>
              <a:t>Each question has exactly one correct answer</a:t>
            </a:r>
            <a:endParaRPr lang="en-US" sz="1300" dirty="0"/>
          </a:p>
          <a:p>
            <a:pPr marL="342900" indent="-342900">
              <a:lnSpc>
                <a:spcPct val="140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C8DCEE"/>
                </a:solidFill>
              </a:rPr>
              <a:t>You'll receive an explanation after every answer</a:t>
            </a:r>
            <a:endParaRPr lang="en-US" sz="1300" dirty="0"/>
          </a:p>
          <a:p>
            <a:pPr marL="342900" indent="-342900">
              <a:lnSpc>
                <a:spcPct val="140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C8DCEE"/>
                </a:solidFill>
              </a:rPr>
              <a:t>Score 7 or more correct (70%) to unlock your certificate</a:t>
            </a:r>
            <a:endParaRPr lang="en-US" sz="1300" dirty="0"/>
          </a:p>
          <a:p>
            <a:pPr marL="342900" indent="-342900">
              <a:lnSpc>
                <a:spcPct val="140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C8DCEE"/>
                </a:solidFill>
              </a:rPr>
              <a:t>Unlimited retakes — review and try again if you don't pass first time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Microsoft Office PowerPoint</Application>
  <PresentationFormat>On-screen Show (16:9)</PresentationFormat>
  <Paragraphs>107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 – Skills in Practice, Policy &amp; Final Assessment</dc:title>
  <dc:subject>Female Mechanic Incubator</dc:subject>
  <dc:creator>Empowering African Women (EAW)</dc:creator>
  <cp:lastModifiedBy>Ogochukwu Nwanochiri</cp:lastModifiedBy>
  <cp:revision>3</cp:revision>
  <dcterms:created xsi:type="dcterms:W3CDTF">2026-02-28T18:08:06Z</dcterms:created>
  <dcterms:modified xsi:type="dcterms:W3CDTF">2026-03-01T13:03:16Z</dcterms:modified>
</cp:coreProperties>
</file>