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notesMasterIdLst>
    <p:notesMasterId r:id="rId9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notesMaster" Target="notesMasters/notesMaster1.xml"/><Relationship Id="rId10" Type="http://schemas.openxmlformats.org/officeDocument/2006/relationships/presProps" Target="presProps.xml"/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333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132320" y="-731520"/>
            <a:ext cx="3200400" cy="3200400"/>
          </a:xfrm>
          <a:prstGeom prst="ellipse">
            <a:avLst/>
          </a:prstGeom>
          <a:solidFill>
            <a:srgbClr val="F9AB00">
              <a:alpha val="12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-731520" y="3474720"/>
            <a:ext cx="2286000" cy="2286000"/>
          </a:xfrm>
          <a:prstGeom prst="ellipse">
            <a:avLst/>
          </a:prstGeom>
          <a:solidFill>
            <a:srgbClr val="F9AB00">
              <a:alpha val="15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457200" y="411480"/>
            <a:ext cx="1554480" cy="274320"/>
          </a:xfrm>
          <a:prstGeom prst="rect">
            <a:avLst>
              <a:gd name="adj" fmla="val 6667"/>
            </a:avLst>
          </a:prstGeom>
          <a:solidFill>
            <a:srgbClr val="F9AB00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411480"/>
            <a:ext cx="1554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003333"/>
                </a:solidFill>
              </a:rPr>
              <a:t>MODULES 6–10 OF 10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0" y="0"/>
            <a:ext cx="73152" cy="5143500"/>
          </a:xfrm>
          <a:prstGeom prst="rect">
            <a:avLst/>
          </a:prstGeom>
          <a:solidFill>
            <a:srgbClr val="F9AB00"/>
          </a:solidFill>
          <a:ln/>
        </p:spPr>
      </p:sp>
      <p:sp>
        <p:nvSpPr>
          <p:cNvPr id="7" name="Text 5"/>
          <p:cNvSpPr/>
          <p:nvPr/>
        </p:nvSpPr>
        <p:spPr>
          <a:xfrm>
            <a:off x="548640" y="914400"/>
            <a:ext cx="7772400" cy="1828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Modules 6–10: Advanced Professional Etiquette</a:t>
            </a:r>
            <a:endParaRPr lang="en-US" sz="38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1280160" cy="54864"/>
          </a:xfrm>
          <a:prstGeom prst="rect">
            <a:avLst/>
          </a:prstGeom>
          <a:solidFill>
            <a:srgbClr val="F9AB00"/>
          </a:solidFill>
          <a:ln/>
        </p:spPr>
      </p:sp>
      <p:sp>
        <p:nvSpPr>
          <p:cNvPr id="9" name="Text 7"/>
          <p:cNvSpPr/>
          <p:nvPr/>
        </p:nvSpPr>
        <p:spPr>
          <a:xfrm>
            <a:off x="548640" y="3063240"/>
            <a:ext cx="74980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E0D8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Client relations · Cross-cultural skills · Digital professionalism · Reputation building · Certification</a:t>
            </a:r>
            <a:endParaRPr lang="en-US" sz="1500" dirty="0"/>
          </a:p>
        </p:txBody>
      </p:sp>
      <p:sp>
        <p:nvSpPr>
          <p:cNvPr id="10" name="Text 8"/>
          <p:cNvSpPr/>
          <p:nvPr/>
        </p:nvSpPr>
        <p:spPr>
          <a:xfrm>
            <a:off x="548640" y="4709160"/>
            <a:ext cx="8046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A080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Empowering African Women · EAW · empoweringafricanwomen.org</a:t>
            </a:r>
            <a:endParaRPr lang="en-US" sz="900" dirty="0"/>
          </a:p>
        </p:txBody>
      </p:sp>
      <p:sp>
        <p:nvSpPr>
          <p:cNvPr id="11" name="Text 9"/>
          <p:cNvSpPr/>
          <p:nvPr/>
        </p:nvSpPr>
        <p:spPr>
          <a:xfrm>
            <a:off x="7680960" y="3200400"/>
            <a:ext cx="118872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600" b="1" dirty="0">
                <a:solidFill>
                  <a:srgbClr val="F9AB00">
                    <a:alpha val="70000"/>
                  </a:srgbClr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6</a:t>
            </a:r>
            <a:endParaRPr lang="en-US" sz="9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8F6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03333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9AB00"/>
          </a:solidFill>
          <a:ln/>
        </p:spPr>
      </p:sp>
      <p:sp>
        <p:nvSpPr>
          <p:cNvPr id="4" name="Text 2"/>
          <p:cNvSpPr/>
          <p:nvPr/>
        </p:nvSpPr>
        <p:spPr>
          <a:xfrm>
            <a:off x="228600" y="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Module 6: Client Relations Excellence</a:t>
            </a:r>
            <a:endParaRPr lang="en-US" sz="1800" dirty="0"/>
          </a:p>
        </p:txBody>
      </p:sp>
      <p:sp>
        <p:nvSpPr>
          <p:cNvPr id="5" name="Shape 3"/>
          <p:cNvSpPr/>
          <p:nvPr/>
        </p:nvSpPr>
        <p:spPr>
          <a:xfrm>
            <a:off x="0" y="4956048"/>
            <a:ext cx="9144000" cy="187452"/>
          </a:xfrm>
          <a:prstGeom prst="rect">
            <a:avLst/>
          </a:prstGeom>
          <a:solidFill>
            <a:srgbClr val="003333"/>
          </a:solidFill>
          <a:ln/>
        </p:spPr>
      </p:sp>
      <p:sp>
        <p:nvSpPr>
          <p:cNvPr id="6" name="Text 4"/>
          <p:cNvSpPr/>
          <p:nvPr/>
        </p:nvSpPr>
        <p:spPr>
          <a:xfrm>
            <a:off x="274320" y="4956048"/>
            <a:ext cx="85953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C0B0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Module 6: Client Relations, Cross-Cultural, Digital, Reputation &amp; Certificate  ·  EAW</a:t>
            </a:r>
            <a:endParaRPr lang="en-US" sz="800" dirty="0"/>
          </a:p>
        </p:txBody>
      </p:sp>
      <p:sp>
        <p:nvSpPr>
          <p:cNvPr id="7" name="Shape 5"/>
          <p:cNvSpPr/>
          <p:nvPr/>
        </p:nvSpPr>
        <p:spPr>
          <a:xfrm>
            <a:off x="320040" y="777240"/>
            <a:ext cx="4160520" cy="3977640"/>
          </a:xfrm>
          <a:prstGeom prst="rect">
            <a:avLst/>
          </a:prstGeom>
          <a:solidFill>
            <a:srgbClr val="003333"/>
          </a:solidFill>
          <a:ln/>
          <a:effectLst>
            <a:outerShdw sx="100000" sy="100000" kx="0" ky="0" algn="bl" rotWithShape="0" blurRad="101600" dist="38100" dir="8100000">
              <a:srgbClr val="000000">
                <a:alpha val="12000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320040" y="777240"/>
            <a:ext cx="4160520" cy="457200"/>
          </a:xfrm>
          <a:prstGeom prst="rect">
            <a:avLst/>
          </a:prstGeom>
          <a:solidFill>
            <a:srgbClr val="F9AB00"/>
          </a:solidFill>
          <a:ln/>
        </p:spPr>
      </p:sp>
      <p:sp>
        <p:nvSpPr>
          <p:cNvPr id="9" name="Text 7"/>
          <p:cNvSpPr/>
          <p:nvPr/>
        </p:nvSpPr>
        <p:spPr>
          <a:xfrm>
            <a:off x="320040" y="777240"/>
            <a:ext cx="4160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033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Building Client Trust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502920" y="1371600"/>
            <a:ext cx="3794760" cy="3291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Always deliver what you promise — or communicate early</a:t>
            </a:r>
            <a:endParaRPr lang="en-US" sz="13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Exceed expectations with small gestures of care</a:t>
            </a:r>
            <a:endParaRPr lang="en-US" sz="13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Respond to queries within 24 hours maximum</a:t>
            </a:r>
            <a:endParaRPr lang="en-US" sz="13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Remember names, details, and personal context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4709160" y="777240"/>
            <a:ext cx="4160520" cy="3977640"/>
          </a:xfrm>
          <a:prstGeom prst="rect">
            <a:avLst/>
          </a:prstGeom>
          <a:solidFill>
            <a:srgbClr val="0A3060"/>
          </a:solidFill>
          <a:ln/>
          <a:effectLst>
            <a:outerShdw sx="100000" sy="100000" kx="0" ky="0" algn="bl" rotWithShape="0" blurRad="101600" dist="38100" dir="8100000">
              <a:srgbClr val="000000">
                <a:alpha val="12000"/>
              </a:srgbClr>
            </a:outerShdw>
          </a:effectLst>
        </p:spPr>
      </p:sp>
      <p:sp>
        <p:nvSpPr>
          <p:cNvPr id="12" name="Shape 10"/>
          <p:cNvSpPr/>
          <p:nvPr/>
        </p:nvSpPr>
        <p:spPr>
          <a:xfrm>
            <a:off x="4709160" y="777240"/>
            <a:ext cx="4160520" cy="457200"/>
          </a:xfrm>
          <a:prstGeom prst="rect">
            <a:avLst/>
          </a:prstGeom>
          <a:solidFill>
            <a:srgbClr val="F9AB00"/>
          </a:solidFill>
          <a:ln/>
        </p:spPr>
      </p:sp>
      <p:sp>
        <p:nvSpPr>
          <p:cNvPr id="13" name="Text 11"/>
          <p:cNvSpPr/>
          <p:nvPr/>
        </p:nvSpPr>
        <p:spPr>
          <a:xfrm>
            <a:off x="4709160" y="777240"/>
            <a:ext cx="4160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033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Managing Difficult Clients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4892040" y="1371600"/>
            <a:ext cx="3794760" cy="3291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Listen fully before offering solutions</a:t>
            </a:r>
            <a:endParaRPr lang="en-US" sz="13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Never argue — acknowledge, then redirect</a:t>
            </a:r>
            <a:endParaRPr lang="en-US" sz="13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Document all commitments in writing</a:t>
            </a:r>
            <a:endParaRPr lang="en-US" sz="13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Escalate gracefully when needed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8F6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03333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9AB00"/>
          </a:solidFill>
          <a:ln/>
        </p:spPr>
      </p:sp>
      <p:sp>
        <p:nvSpPr>
          <p:cNvPr id="4" name="Text 2"/>
          <p:cNvSpPr/>
          <p:nvPr/>
        </p:nvSpPr>
        <p:spPr>
          <a:xfrm>
            <a:off x="228600" y="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Module 7: Cross-Cultural Business Etiquette</a:t>
            </a:r>
            <a:endParaRPr lang="en-US" sz="1800" dirty="0"/>
          </a:p>
        </p:txBody>
      </p:sp>
      <p:sp>
        <p:nvSpPr>
          <p:cNvPr id="5" name="Shape 3"/>
          <p:cNvSpPr/>
          <p:nvPr/>
        </p:nvSpPr>
        <p:spPr>
          <a:xfrm>
            <a:off x="0" y="4956048"/>
            <a:ext cx="9144000" cy="187452"/>
          </a:xfrm>
          <a:prstGeom prst="rect">
            <a:avLst/>
          </a:prstGeom>
          <a:solidFill>
            <a:srgbClr val="003333"/>
          </a:solidFill>
          <a:ln/>
        </p:spPr>
      </p:sp>
      <p:sp>
        <p:nvSpPr>
          <p:cNvPr id="6" name="Text 4"/>
          <p:cNvSpPr/>
          <p:nvPr/>
        </p:nvSpPr>
        <p:spPr>
          <a:xfrm>
            <a:off x="274320" y="4956048"/>
            <a:ext cx="85953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C0B0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Module 6: Client Relations, Cross-Cultural, Digital, Reputation &amp; Certificate  ·  EAW</a:t>
            </a:r>
            <a:endParaRPr lang="en-US" sz="800" dirty="0"/>
          </a:p>
        </p:txBody>
      </p:sp>
      <p:sp>
        <p:nvSpPr>
          <p:cNvPr id="7" name="Shape 5"/>
          <p:cNvSpPr/>
          <p:nvPr/>
        </p:nvSpPr>
        <p:spPr>
          <a:xfrm>
            <a:off x="228600" y="777240"/>
            <a:ext cx="2743200" cy="3977640"/>
          </a:xfrm>
          <a:prstGeom prst="rect">
            <a:avLst/>
          </a:prstGeom>
          <a:solidFill>
            <a:srgbClr val="003333"/>
          </a:solidFill>
          <a:ln/>
          <a:effectLst>
            <a:outerShdw sx="100000" sy="100000" kx="0" ky="0" algn="bl" rotWithShape="0" blurRad="101600" dist="38100" dir="8100000">
              <a:srgbClr val="000000">
                <a:alpha val="12000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228600" y="777240"/>
            <a:ext cx="2743200" cy="54864"/>
          </a:xfrm>
          <a:prstGeom prst="rect">
            <a:avLst/>
          </a:prstGeom>
          <a:solidFill>
            <a:srgbClr val="F9AB00"/>
          </a:solidFill>
          <a:ln/>
        </p:spPr>
      </p:sp>
      <p:sp>
        <p:nvSpPr>
          <p:cNvPr id="9" name="Text 7"/>
          <p:cNvSpPr/>
          <p:nvPr/>
        </p:nvSpPr>
        <p:spPr>
          <a:xfrm>
            <a:off x="228600" y="868680"/>
            <a:ext cx="2743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800" dirty="0">
                <a:solidFill>
                  <a:srgbClr val="000000"/>
                </a:solidFill>
              </a:rPr>
              <a:t>🌍</a:t>
            </a:r>
            <a:endParaRPr lang="en-US" sz="2800" dirty="0"/>
          </a:p>
        </p:txBody>
      </p:sp>
      <p:sp>
        <p:nvSpPr>
          <p:cNvPr id="10" name="Text 8"/>
          <p:cNvSpPr/>
          <p:nvPr/>
        </p:nvSpPr>
        <p:spPr>
          <a:xfrm>
            <a:off x="228600" y="1554480"/>
            <a:ext cx="2743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9AB0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Know Before You Go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685800" y="2057400"/>
            <a:ext cx="1828800" cy="36576"/>
          </a:xfrm>
          <a:prstGeom prst="rect">
            <a:avLst/>
          </a:prstGeom>
          <a:solidFill>
            <a:srgbClr val="FFFFFF">
              <a:alpha val="30000"/>
            </a:srgbClr>
          </a:solidFill>
          <a:ln/>
        </p:spPr>
      </p:sp>
      <p:sp>
        <p:nvSpPr>
          <p:cNvPr id="12" name="Text 10"/>
          <p:cNvSpPr/>
          <p:nvPr/>
        </p:nvSpPr>
        <p:spPr>
          <a:xfrm>
            <a:off x="365760" y="2194560"/>
            <a:ext cx="2468880" cy="24688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D8D0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Research business customs before meeting international clients. Greetings, titles, and gift-giving vary enormously.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3154680" y="777240"/>
            <a:ext cx="2743200" cy="3977640"/>
          </a:xfrm>
          <a:prstGeom prst="rect">
            <a:avLst/>
          </a:prstGeom>
          <a:solidFill>
            <a:srgbClr val="14305C"/>
          </a:solidFill>
          <a:ln/>
          <a:effectLst>
            <a:outerShdw sx="100000" sy="100000" kx="0" ky="0" algn="bl" rotWithShape="0" blurRad="101600" dist="38100" dir="8100000">
              <a:srgbClr val="000000">
                <a:alpha val="12000"/>
              </a:srgbClr>
            </a:outerShdw>
          </a:effectLst>
        </p:spPr>
      </p:sp>
      <p:sp>
        <p:nvSpPr>
          <p:cNvPr id="14" name="Shape 12"/>
          <p:cNvSpPr/>
          <p:nvPr/>
        </p:nvSpPr>
        <p:spPr>
          <a:xfrm>
            <a:off x="3154680" y="777240"/>
            <a:ext cx="2743200" cy="54864"/>
          </a:xfrm>
          <a:prstGeom prst="rect">
            <a:avLst/>
          </a:prstGeom>
          <a:solidFill>
            <a:srgbClr val="F9AB00"/>
          </a:solidFill>
          <a:ln/>
        </p:spPr>
      </p:sp>
      <p:sp>
        <p:nvSpPr>
          <p:cNvPr id="15" name="Text 13"/>
          <p:cNvSpPr/>
          <p:nvPr/>
        </p:nvSpPr>
        <p:spPr>
          <a:xfrm>
            <a:off x="3154680" y="868680"/>
            <a:ext cx="2743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800" dirty="0">
                <a:solidFill>
                  <a:srgbClr val="000000"/>
                </a:solidFill>
              </a:rPr>
              <a:t>🤝</a:t>
            </a:r>
            <a:endParaRPr lang="en-US" sz="2800" dirty="0"/>
          </a:p>
        </p:txBody>
      </p:sp>
      <p:sp>
        <p:nvSpPr>
          <p:cNvPr id="16" name="Text 14"/>
          <p:cNvSpPr/>
          <p:nvPr/>
        </p:nvSpPr>
        <p:spPr>
          <a:xfrm>
            <a:off x="3154680" y="1554480"/>
            <a:ext cx="2743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9AB0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Adapt, Don't Assume</a:t>
            </a:r>
            <a:endParaRPr lang="en-US" sz="1400" dirty="0"/>
          </a:p>
        </p:txBody>
      </p:sp>
      <p:sp>
        <p:nvSpPr>
          <p:cNvPr id="17" name="Shape 15"/>
          <p:cNvSpPr/>
          <p:nvPr/>
        </p:nvSpPr>
        <p:spPr>
          <a:xfrm>
            <a:off x="3611880" y="2057400"/>
            <a:ext cx="1828800" cy="36576"/>
          </a:xfrm>
          <a:prstGeom prst="rect">
            <a:avLst/>
          </a:prstGeom>
          <a:solidFill>
            <a:srgbClr val="FFFFFF">
              <a:alpha val="30000"/>
            </a:srgbClr>
          </a:solidFill>
          <a:ln/>
        </p:spPr>
      </p:sp>
      <p:sp>
        <p:nvSpPr>
          <p:cNvPr id="18" name="Text 16"/>
          <p:cNvSpPr/>
          <p:nvPr/>
        </p:nvSpPr>
        <p:spPr>
          <a:xfrm>
            <a:off x="3291840" y="2194560"/>
            <a:ext cx="2468880" cy="24688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D8D0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Never assume your local norms apply globally. Ask questions, observe before acting, and show cultural curiosity.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6080760" y="777240"/>
            <a:ext cx="2743200" cy="3977640"/>
          </a:xfrm>
          <a:prstGeom prst="rect">
            <a:avLst/>
          </a:prstGeom>
          <a:solidFill>
            <a:srgbClr val="0D4040"/>
          </a:solidFill>
          <a:ln/>
          <a:effectLst>
            <a:outerShdw sx="100000" sy="100000" kx="0" ky="0" algn="bl" rotWithShape="0" blurRad="101600" dist="38100" dir="8100000">
              <a:srgbClr val="000000">
                <a:alpha val="12000"/>
              </a:srgbClr>
            </a:outerShdw>
          </a:effectLst>
        </p:spPr>
      </p:sp>
      <p:sp>
        <p:nvSpPr>
          <p:cNvPr id="20" name="Shape 18"/>
          <p:cNvSpPr/>
          <p:nvPr/>
        </p:nvSpPr>
        <p:spPr>
          <a:xfrm>
            <a:off x="6080760" y="777240"/>
            <a:ext cx="2743200" cy="54864"/>
          </a:xfrm>
          <a:prstGeom prst="rect">
            <a:avLst/>
          </a:prstGeom>
          <a:solidFill>
            <a:srgbClr val="F9AB00"/>
          </a:solidFill>
          <a:ln/>
        </p:spPr>
      </p:sp>
      <p:sp>
        <p:nvSpPr>
          <p:cNvPr id="21" name="Text 19"/>
          <p:cNvSpPr/>
          <p:nvPr/>
        </p:nvSpPr>
        <p:spPr>
          <a:xfrm>
            <a:off x="6080760" y="868680"/>
            <a:ext cx="2743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800" dirty="0">
                <a:solidFill>
                  <a:srgbClr val="000000"/>
                </a:solidFill>
              </a:rPr>
              <a:t>🗣️</a:t>
            </a:r>
            <a:endParaRPr lang="en-US" sz="2800" dirty="0"/>
          </a:p>
        </p:txBody>
      </p:sp>
      <p:sp>
        <p:nvSpPr>
          <p:cNvPr id="22" name="Text 20"/>
          <p:cNvSpPr/>
          <p:nvPr/>
        </p:nvSpPr>
        <p:spPr>
          <a:xfrm>
            <a:off x="6080760" y="1554480"/>
            <a:ext cx="2743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9AB0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Language Sensitivity</a:t>
            </a:r>
            <a:endParaRPr lang="en-US" sz="1400" dirty="0"/>
          </a:p>
        </p:txBody>
      </p:sp>
      <p:sp>
        <p:nvSpPr>
          <p:cNvPr id="23" name="Shape 21"/>
          <p:cNvSpPr/>
          <p:nvPr/>
        </p:nvSpPr>
        <p:spPr>
          <a:xfrm>
            <a:off x="6537960" y="2057400"/>
            <a:ext cx="1828800" cy="36576"/>
          </a:xfrm>
          <a:prstGeom prst="rect">
            <a:avLst/>
          </a:prstGeom>
          <a:solidFill>
            <a:srgbClr val="FFFFFF">
              <a:alpha val="30000"/>
            </a:srgbClr>
          </a:solidFill>
          <a:ln/>
        </p:spPr>
      </p:sp>
      <p:sp>
        <p:nvSpPr>
          <p:cNvPr id="24" name="Text 22"/>
          <p:cNvSpPr/>
          <p:nvPr/>
        </p:nvSpPr>
        <p:spPr>
          <a:xfrm>
            <a:off x="6217920" y="2194560"/>
            <a:ext cx="2468880" cy="24688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D8D0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Avoid slang, idioms, and humour in cross-cultural settings. Speak slowly and clearly to non-native English speakers.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8F6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03333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9AB00"/>
          </a:solidFill>
          <a:ln/>
        </p:spPr>
      </p:sp>
      <p:sp>
        <p:nvSpPr>
          <p:cNvPr id="4" name="Text 2"/>
          <p:cNvSpPr/>
          <p:nvPr/>
        </p:nvSpPr>
        <p:spPr>
          <a:xfrm>
            <a:off x="228600" y="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Module 8: Digital Professionalism</a:t>
            </a:r>
            <a:endParaRPr lang="en-US" sz="1800" dirty="0"/>
          </a:p>
        </p:txBody>
      </p:sp>
      <p:sp>
        <p:nvSpPr>
          <p:cNvPr id="5" name="Shape 3"/>
          <p:cNvSpPr/>
          <p:nvPr/>
        </p:nvSpPr>
        <p:spPr>
          <a:xfrm>
            <a:off x="0" y="4956048"/>
            <a:ext cx="9144000" cy="187452"/>
          </a:xfrm>
          <a:prstGeom prst="rect">
            <a:avLst/>
          </a:prstGeom>
          <a:solidFill>
            <a:srgbClr val="003333"/>
          </a:solidFill>
          <a:ln/>
        </p:spPr>
      </p:sp>
      <p:sp>
        <p:nvSpPr>
          <p:cNvPr id="6" name="Text 4"/>
          <p:cNvSpPr/>
          <p:nvPr/>
        </p:nvSpPr>
        <p:spPr>
          <a:xfrm>
            <a:off x="274320" y="4956048"/>
            <a:ext cx="85953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C0B0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Module 6: Client Relations, Cross-Cultural, Digital, Reputation &amp; Certificate  ·  EAW</a:t>
            </a:r>
            <a:endParaRPr lang="en-US" sz="800" dirty="0"/>
          </a:p>
        </p:txBody>
      </p:sp>
      <p:sp>
        <p:nvSpPr>
          <p:cNvPr id="7" name="Shape 5"/>
          <p:cNvSpPr/>
          <p:nvPr/>
        </p:nvSpPr>
        <p:spPr>
          <a:xfrm>
            <a:off x="320040" y="777240"/>
            <a:ext cx="4160520" cy="3977640"/>
          </a:xfrm>
          <a:prstGeom prst="rect">
            <a:avLst/>
          </a:prstGeom>
          <a:solidFill>
            <a:srgbClr val="003333"/>
          </a:solidFill>
          <a:ln/>
          <a:effectLst>
            <a:outerShdw sx="100000" sy="100000" kx="0" ky="0" algn="bl" rotWithShape="0" blurRad="101600" dist="38100" dir="8100000">
              <a:srgbClr val="000000">
                <a:alpha val="12000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320040" y="777240"/>
            <a:ext cx="4160520" cy="457200"/>
          </a:xfrm>
          <a:prstGeom prst="rect">
            <a:avLst/>
          </a:prstGeom>
          <a:solidFill>
            <a:srgbClr val="F9AB00"/>
          </a:solidFill>
          <a:ln/>
        </p:spPr>
      </p:sp>
      <p:sp>
        <p:nvSpPr>
          <p:cNvPr id="9" name="Text 7"/>
          <p:cNvSpPr/>
          <p:nvPr/>
        </p:nvSpPr>
        <p:spPr>
          <a:xfrm>
            <a:off x="320040" y="777240"/>
            <a:ext cx="4160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033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LinkedIn Best Practice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502920" y="1371600"/>
            <a:ext cx="3794760" cy="3291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Professional headshot — not a selfie</a:t>
            </a:r>
            <a:endParaRPr lang="en-US" sz="13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Headline should describe value, not job title</a:t>
            </a:r>
            <a:endParaRPr lang="en-US" sz="13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Engage with comments before creating posts</a:t>
            </a:r>
            <a:endParaRPr lang="en-US" sz="13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Endorse others generously — it comes back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4709160" y="777240"/>
            <a:ext cx="4160520" cy="3977640"/>
          </a:xfrm>
          <a:prstGeom prst="rect">
            <a:avLst/>
          </a:prstGeom>
          <a:solidFill>
            <a:srgbClr val="0A3060"/>
          </a:solidFill>
          <a:ln/>
          <a:effectLst>
            <a:outerShdw sx="100000" sy="100000" kx="0" ky="0" algn="bl" rotWithShape="0" blurRad="101600" dist="38100" dir="8100000">
              <a:srgbClr val="000000">
                <a:alpha val="12000"/>
              </a:srgbClr>
            </a:outerShdw>
          </a:effectLst>
        </p:spPr>
      </p:sp>
      <p:sp>
        <p:nvSpPr>
          <p:cNvPr id="12" name="Shape 10"/>
          <p:cNvSpPr/>
          <p:nvPr/>
        </p:nvSpPr>
        <p:spPr>
          <a:xfrm>
            <a:off x="4709160" y="777240"/>
            <a:ext cx="4160520" cy="457200"/>
          </a:xfrm>
          <a:prstGeom prst="rect">
            <a:avLst/>
          </a:prstGeom>
          <a:solidFill>
            <a:srgbClr val="F9AB00"/>
          </a:solidFill>
          <a:ln/>
        </p:spPr>
      </p:sp>
      <p:sp>
        <p:nvSpPr>
          <p:cNvPr id="13" name="Text 11"/>
          <p:cNvSpPr/>
          <p:nvPr/>
        </p:nvSpPr>
        <p:spPr>
          <a:xfrm>
            <a:off x="4709160" y="777240"/>
            <a:ext cx="4160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033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Virtual Meeting Mastery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4892040" y="1371600"/>
            <a:ext cx="3794760" cy="3291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Test tech 10 minutes before every call</a:t>
            </a:r>
            <a:endParaRPr lang="en-US" sz="13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Camera on unless impossible</a:t>
            </a:r>
            <a:endParaRPr lang="en-US" sz="13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Dress from head to waist — cameras surprise you</a:t>
            </a:r>
            <a:endParaRPr lang="en-US" sz="13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Log in 2 minutes early to show respect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8F6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03333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9AB00"/>
          </a:solidFill>
          <a:ln/>
        </p:spPr>
      </p:sp>
      <p:sp>
        <p:nvSpPr>
          <p:cNvPr id="4" name="Text 2"/>
          <p:cNvSpPr/>
          <p:nvPr/>
        </p:nvSpPr>
        <p:spPr>
          <a:xfrm>
            <a:off x="228600" y="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Module 9: Building Your Professional Reputation</a:t>
            </a:r>
            <a:endParaRPr lang="en-US" sz="1800" dirty="0"/>
          </a:p>
        </p:txBody>
      </p:sp>
      <p:sp>
        <p:nvSpPr>
          <p:cNvPr id="5" name="Shape 3"/>
          <p:cNvSpPr/>
          <p:nvPr/>
        </p:nvSpPr>
        <p:spPr>
          <a:xfrm>
            <a:off x="0" y="4956048"/>
            <a:ext cx="9144000" cy="187452"/>
          </a:xfrm>
          <a:prstGeom prst="rect">
            <a:avLst/>
          </a:prstGeom>
          <a:solidFill>
            <a:srgbClr val="003333"/>
          </a:solidFill>
          <a:ln/>
        </p:spPr>
      </p:sp>
      <p:sp>
        <p:nvSpPr>
          <p:cNvPr id="6" name="Text 4"/>
          <p:cNvSpPr/>
          <p:nvPr/>
        </p:nvSpPr>
        <p:spPr>
          <a:xfrm>
            <a:off x="274320" y="4956048"/>
            <a:ext cx="85953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C0B0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Module 6: Client Relations, Cross-Cultural, Digital, Reputation &amp; Certificate  ·  EAW</a:t>
            </a:r>
            <a:endParaRPr lang="en-US" sz="800" dirty="0"/>
          </a:p>
        </p:txBody>
      </p:sp>
      <p:sp>
        <p:nvSpPr>
          <p:cNvPr id="7" name="Shape 5"/>
          <p:cNvSpPr/>
          <p:nvPr/>
        </p:nvSpPr>
        <p:spPr>
          <a:xfrm>
            <a:off x="320040" y="777240"/>
            <a:ext cx="4160520" cy="3977640"/>
          </a:xfrm>
          <a:prstGeom prst="rect">
            <a:avLst/>
          </a:prstGeom>
          <a:solidFill>
            <a:srgbClr val="003333"/>
          </a:solidFill>
          <a:ln/>
          <a:effectLst>
            <a:outerShdw sx="100000" sy="100000" kx="0" ky="0" algn="bl" rotWithShape="0" blurRad="101600" dist="38100" dir="8100000">
              <a:srgbClr val="000000">
                <a:alpha val="12000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320040" y="777240"/>
            <a:ext cx="4160520" cy="457200"/>
          </a:xfrm>
          <a:prstGeom prst="rect">
            <a:avLst/>
          </a:prstGeom>
          <a:solidFill>
            <a:srgbClr val="F9AB00"/>
          </a:solidFill>
          <a:ln/>
        </p:spPr>
      </p:sp>
      <p:sp>
        <p:nvSpPr>
          <p:cNvPr id="9" name="Text 7"/>
          <p:cNvSpPr/>
          <p:nvPr/>
        </p:nvSpPr>
        <p:spPr>
          <a:xfrm>
            <a:off x="320040" y="777240"/>
            <a:ext cx="4160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033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Reputation Formula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502920" y="1371600"/>
            <a:ext cx="3794760" cy="3291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Reputation = (What you do) + (How you do it) + (What people say when you leave the room)</a:t>
            </a:r>
            <a:endParaRPr lang="en-US" sz="13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Consistency over time is the only real strategy</a:t>
            </a:r>
            <a:endParaRPr lang="en-US" sz="13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Your reputation is being built in every interaction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4709160" y="777240"/>
            <a:ext cx="4160520" cy="3977640"/>
          </a:xfrm>
          <a:prstGeom prst="rect">
            <a:avLst/>
          </a:prstGeom>
          <a:solidFill>
            <a:srgbClr val="0A3060"/>
          </a:solidFill>
          <a:ln/>
          <a:effectLst>
            <a:outerShdw sx="100000" sy="100000" kx="0" ky="0" algn="bl" rotWithShape="0" blurRad="101600" dist="38100" dir="8100000">
              <a:srgbClr val="000000">
                <a:alpha val="12000"/>
              </a:srgbClr>
            </a:outerShdw>
          </a:effectLst>
        </p:spPr>
      </p:sp>
      <p:sp>
        <p:nvSpPr>
          <p:cNvPr id="12" name="Shape 10"/>
          <p:cNvSpPr/>
          <p:nvPr/>
        </p:nvSpPr>
        <p:spPr>
          <a:xfrm>
            <a:off x="4709160" y="777240"/>
            <a:ext cx="4160520" cy="457200"/>
          </a:xfrm>
          <a:prstGeom prst="rect">
            <a:avLst/>
          </a:prstGeom>
          <a:solidFill>
            <a:srgbClr val="F9AB00"/>
          </a:solidFill>
          <a:ln/>
        </p:spPr>
      </p:sp>
      <p:sp>
        <p:nvSpPr>
          <p:cNvPr id="13" name="Text 11"/>
          <p:cNvSpPr/>
          <p:nvPr/>
        </p:nvSpPr>
        <p:spPr>
          <a:xfrm>
            <a:off x="4709160" y="777240"/>
            <a:ext cx="4160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033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Reputation Recovery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4892040" y="1371600"/>
            <a:ext cx="3794760" cy="3291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Acknowledge mistakes quickly and directly</a:t>
            </a:r>
            <a:endParaRPr lang="en-US" sz="13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Avoid explaining — apologise and improve</a:t>
            </a:r>
            <a:endParaRPr lang="en-US" sz="13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Reputation takes years to build, seconds to damage</a:t>
            </a:r>
            <a:endParaRPr lang="en-US" sz="13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Ask a mentor for honest feedback regularly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8F6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03333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9AB00"/>
          </a:solidFill>
          <a:ln/>
        </p:spPr>
      </p:sp>
      <p:sp>
        <p:nvSpPr>
          <p:cNvPr id="4" name="Text 2"/>
          <p:cNvSpPr/>
          <p:nvPr/>
        </p:nvSpPr>
        <p:spPr>
          <a:xfrm>
            <a:off x="228600" y="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Module 10: Final Assessment &amp; Premium Certificate</a:t>
            </a:r>
            <a:endParaRPr lang="en-US" sz="1800" dirty="0"/>
          </a:p>
        </p:txBody>
      </p:sp>
      <p:sp>
        <p:nvSpPr>
          <p:cNvPr id="5" name="Shape 3"/>
          <p:cNvSpPr/>
          <p:nvPr/>
        </p:nvSpPr>
        <p:spPr>
          <a:xfrm>
            <a:off x="0" y="4956048"/>
            <a:ext cx="9144000" cy="187452"/>
          </a:xfrm>
          <a:prstGeom prst="rect">
            <a:avLst/>
          </a:prstGeom>
          <a:solidFill>
            <a:srgbClr val="003333"/>
          </a:solidFill>
          <a:ln/>
        </p:spPr>
      </p:sp>
      <p:sp>
        <p:nvSpPr>
          <p:cNvPr id="6" name="Text 4"/>
          <p:cNvSpPr/>
          <p:nvPr/>
        </p:nvSpPr>
        <p:spPr>
          <a:xfrm>
            <a:off x="274320" y="4956048"/>
            <a:ext cx="85953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C0B0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Module 6: Client Relations, Cross-Cultural, Digital, Reputation &amp; Certificate  ·  EAW</a:t>
            </a:r>
            <a:endParaRPr lang="en-US" sz="800" dirty="0"/>
          </a:p>
        </p:txBody>
      </p:sp>
      <p:sp>
        <p:nvSpPr>
          <p:cNvPr id="7" name="Shape 5"/>
          <p:cNvSpPr/>
          <p:nvPr/>
        </p:nvSpPr>
        <p:spPr>
          <a:xfrm>
            <a:off x="914400" y="777240"/>
            <a:ext cx="7315200" cy="3931920"/>
          </a:xfrm>
          <a:prstGeom prst="rect">
            <a:avLst/>
          </a:prstGeom>
          <a:solidFill>
            <a:srgbClr val="FFFEF0"/>
          </a:solidFill>
          <a:ln w="25400">
            <a:solidFill>
              <a:srgbClr val="F9AB00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12000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1051560" y="914400"/>
            <a:ext cx="7040880" cy="3657600"/>
          </a:xfrm>
          <a:prstGeom prst="rect">
            <a:avLst/>
          </a:prstGeom>
          <a:solidFill>
            <a:srgbClr val="000000"/>
          </a:solidFill>
          <a:ln w="6350">
            <a:solidFill>
              <a:srgbClr val="F9AB00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931920" y="1005840"/>
            <a:ext cx="12801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600" dirty="0">
                <a:solidFill>
                  <a:srgbClr val="000000"/>
                </a:solidFill>
              </a:rPr>
              <a:t>🎓</a:t>
            </a:r>
            <a:endParaRPr lang="en-US" sz="3600" dirty="0"/>
          </a:p>
        </p:txBody>
      </p:sp>
      <p:sp>
        <p:nvSpPr>
          <p:cNvPr id="10" name="Text 8"/>
          <p:cNvSpPr/>
          <p:nvPr/>
        </p:nvSpPr>
        <p:spPr>
          <a:xfrm>
            <a:off x="1097280" y="1691640"/>
            <a:ext cx="69494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0033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Certificate of Completion</a:t>
            </a:r>
            <a:endParaRPr lang="en-US" sz="2200" dirty="0"/>
          </a:p>
        </p:txBody>
      </p:sp>
      <p:sp>
        <p:nvSpPr>
          <p:cNvPr id="11" name="Text 9"/>
          <p:cNvSpPr/>
          <p:nvPr/>
        </p:nvSpPr>
        <p:spPr>
          <a:xfrm>
            <a:off x="1097280" y="2194560"/>
            <a:ext cx="69494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i="1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Social &amp; Business Etiquette for Professionals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1097280" y="2606040"/>
            <a:ext cx="6949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F9AB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 EAW Empowering African Women —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1371600" y="2971800"/>
            <a:ext cx="6400800" cy="1691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Take the EAW Final Assessment — 10 questions covering all 9 modules</a:t>
            </a:r>
            <a:endParaRPr lang="en-US" sz="12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Score 70% or above to earn your Premium Certificate</a:t>
            </a:r>
            <a:endParaRPr lang="en-US" sz="12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Certificate signed by Prof. Ogechi Adeola and Oluchi Arinze</a:t>
            </a:r>
            <a:endParaRPr lang="en-US" sz="12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Add to your LinkedIn profile and CV immediately</a:t>
            </a:r>
            <a:endParaRPr lang="en-US" sz="12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Join the EAW Professional Etiquette Alumni Network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8F6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03333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9AB00"/>
          </a:solidFill>
          <a:ln/>
        </p:spPr>
      </p:sp>
      <p:sp>
        <p:nvSpPr>
          <p:cNvPr id="4" name="Text 2"/>
          <p:cNvSpPr/>
          <p:nvPr/>
        </p:nvSpPr>
        <p:spPr>
          <a:xfrm>
            <a:off x="228600" y="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Your EAW Etiquette Journey — Complete</a:t>
            </a:r>
            <a:endParaRPr lang="en-US" sz="1800" dirty="0"/>
          </a:p>
        </p:txBody>
      </p:sp>
      <p:sp>
        <p:nvSpPr>
          <p:cNvPr id="5" name="Shape 3"/>
          <p:cNvSpPr/>
          <p:nvPr/>
        </p:nvSpPr>
        <p:spPr>
          <a:xfrm>
            <a:off x="0" y="4956048"/>
            <a:ext cx="9144000" cy="187452"/>
          </a:xfrm>
          <a:prstGeom prst="rect">
            <a:avLst/>
          </a:prstGeom>
          <a:solidFill>
            <a:srgbClr val="003333"/>
          </a:solidFill>
          <a:ln/>
        </p:spPr>
      </p:sp>
      <p:sp>
        <p:nvSpPr>
          <p:cNvPr id="6" name="Text 4"/>
          <p:cNvSpPr/>
          <p:nvPr/>
        </p:nvSpPr>
        <p:spPr>
          <a:xfrm>
            <a:off x="274320" y="4956048"/>
            <a:ext cx="85953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C0B0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Module 6: Client Relations, Cross-Cultural, Digital, Reputation &amp; Certificate  ·  EAW</a:t>
            </a:r>
            <a:endParaRPr lang="en-US" sz="800" dirty="0"/>
          </a:p>
        </p:txBody>
      </p:sp>
      <p:sp>
        <p:nvSpPr>
          <p:cNvPr id="7" name="Shape 5"/>
          <p:cNvSpPr/>
          <p:nvPr/>
        </p:nvSpPr>
        <p:spPr>
          <a:xfrm>
            <a:off x="320040" y="777240"/>
            <a:ext cx="8503920" cy="3977640"/>
          </a:xfrm>
          <a:prstGeom prst="rect">
            <a:avLst/>
          </a:prstGeom>
          <a:solidFill>
            <a:srgbClr val="003333"/>
          </a:solidFill>
          <a:ln/>
          <a:effectLst>
            <a:outerShdw sx="100000" sy="100000" kx="0" ky="0" algn="bl" rotWithShape="0" blurRad="101600" dist="38100" dir="8100000">
              <a:srgbClr val="000000">
                <a:alpha val="12000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320040" y="777240"/>
            <a:ext cx="8503920" cy="73152"/>
          </a:xfrm>
          <a:prstGeom prst="rect">
            <a:avLst/>
          </a:prstGeom>
          <a:solidFill>
            <a:srgbClr val="F9AB00"/>
          </a:solidFill>
          <a:ln/>
        </p:spPr>
      </p:sp>
      <p:sp>
        <p:nvSpPr>
          <p:cNvPr id="9" name="Text 7"/>
          <p:cNvSpPr/>
          <p:nvPr/>
        </p:nvSpPr>
        <p:spPr>
          <a:xfrm>
            <a:off x="457200" y="960120"/>
            <a:ext cx="5486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dirty="0">
                <a:solidFill>
                  <a:srgbClr val="000000"/>
                </a:solidFill>
              </a:rPr>
              <a:t>💡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005840" y="960120"/>
            <a:ext cx="73152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9AB0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Key Takeaways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502920" y="1463040"/>
            <a:ext cx="8229600" cy="36576"/>
          </a:xfrm>
          <a:prstGeom prst="rect">
            <a:avLst/>
          </a:prstGeom>
          <a:solidFill>
            <a:srgbClr val="FFFFFF">
              <a:alpha val="25000"/>
            </a:srgbClr>
          </a:solidFill>
          <a:ln/>
        </p:spPr>
      </p:sp>
      <p:sp>
        <p:nvSpPr>
          <p:cNvPr id="12" name="Text 10"/>
          <p:cNvSpPr/>
          <p:nvPr/>
        </p:nvSpPr>
        <p:spPr>
          <a:xfrm>
            <a:off x="548640" y="1600200"/>
            <a:ext cx="8046720" cy="3017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 have covered all 10 dimensions of professional etiquette</a:t>
            </a:r>
            <a:endParaRPr lang="en-US" sz="14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Apply these principles every day — etiquette is a practice, not a destination</a:t>
            </a:r>
            <a:endParaRPr lang="en-US" sz="14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Share what you've learned with other African professional women</a:t>
            </a:r>
            <a:endParaRPr lang="en-US" sz="14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Your certificate is a signal to the world of your commitment to excellence</a:t>
            </a:r>
            <a:endParaRPr lang="en-US" sz="14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Congratulations — you are now an EAW Etiquette Professional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EAW Module 6 — Client Relations, Cross-Cultural, Digital, Reputation &amp; Certificate</dc:title>
  <dc:subject>PptxGenJS Presentation</dc:subject>
  <dc:creator>Empowering African Women</dc:creator>
  <cp:lastModifiedBy>Empowering African Women</cp:lastModifiedBy>
  <cp:revision>1</cp:revision>
  <dcterms:created xsi:type="dcterms:W3CDTF">2026-03-01T06:46:07Z</dcterms:created>
  <dcterms:modified xsi:type="dcterms:W3CDTF">2026-03-01T06:46:07Z</dcterms:modified>
</cp:coreProperties>
</file>